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Brygada 1918"/>
      <p:regular r:id="rId17"/>
    </p:embeddedFont>
    <p:embeddedFont>
      <p:font typeface="Brygada 1918"/>
      <p:regular r:id="rId18"/>
    </p:embeddedFont>
    <p:embeddedFont>
      <p:font typeface="Brygada 1918"/>
      <p:regular r:id="rId19"/>
    </p:embeddedFont>
    <p:embeddedFont>
      <p:font typeface="Brygada 1918"/>
      <p:regular r:id="rId20"/>
    </p:embeddedFont>
    <p:embeddedFont>
      <p:font typeface="Montserrat Medium"/>
      <p:regular r:id="rId21"/>
    </p:embeddedFont>
    <p:embeddedFont>
      <p:font typeface="Montserrat Medium"/>
      <p:regular r:id="rId22"/>
    </p:embeddedFont>
    <p:embeddedFont>
      <p:font typeface="Montserrat Medium"/>
      <p:regular r:id="rId23"/>
    </p:embeddedFont>
    <p:embeddedFont>
      <p:font typeface="Montserrat Medium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4-1.png>
</file>

<file path=ppt/media/image-5-1.png>
</file>

<file path=ppt/media/image-5-2.png>
</file>

<file path=ppt/media/image-6-1.png>
</file>

<file path=ppt/media/image-6-2.png>
</file>

<file path=ppt/media/image-6-3.png>
</file>

<file path=ppt/media/image-6-4.png>
</file>

<file path=ppt/media/image-6-5.png>
</file>

<file path=ppt/media/image-7-1.png>
</file>

<file path=ppt/media/image-7-2.png>
</file>

<file path=ppt/media/image-7-3.png>
</file>

<file path=ppt/media/image-7-4.png>
</file>

<file path=ppt/media/image-7-5.png>
</file>

<file path=ppt/media/image-7-6.png>
</file>

<file path=ppt/media/image-9-1.png>
</file>

<file path=ppt/media/image-9-2.png>
</file>

<file path=ppt/media/image-9-3.png>
</file>

<file path=ppt/media/image-9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slideLayout" Target="../slideLayouts/slideLayout11.xml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6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slideLayout" Target="../slideLayouts/slideLayout7.xml"/><Relationship Id="rId7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image" Target="../media/image-7-6.png"/><Relationship Id="rId7" Type="http://schemas.openxmlformats.org/officeDocument/2006/relationships/slideLayout" Target="../slideLayouts/slideLayout8.xml"/><Relationship Id="rId8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image" Target="../media/image-9-4.png"/><Relationship Id="rId5" Type="http://schemas.openxmlformats.org/officeDocument/2006/relationships/slideLayout" Target="../slideLayouts/slideLayout10.xml"/><Relationship Id="rId6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5660" y="3255050"/>
            <a:ext cx="5709404" cy="713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Pet Breed Website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35660" y="4289703"/>
            <a:ext cx="7645479" cy="68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Your intelligent companion for pet identification and personalized care recommendations.</a:t>
            </a:r>
            <a:endParaRPr lang="en-US" sz="16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5486400" cy="8229600"/>
          </a:xfrm>
          <a:prstGeom prst="rect">
            <a:avLst/>
          </a:prstGeom>
          <a:solidFill>
            <a:srgbClr val="DFDFE0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091238" y="476012"/>
            <a:ext cx="4608433" cy="576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00"/>
              </a:lnSpc>
              <a:buNone/>
            </a:pPr>
            <a:r>
              <a:rPr lang="en-US" sz="360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Pet Breed Website</a:t>
            </a:r>
            <a:endParaRPr lang="en-US" sz="3600" dirty="0"/>
          </a:p>
        </p:txBody>
      </p:sp>
      <p:sp>
        <p:nvSpPr>
          <p:cNvPr id="6" name="Text 2"/>
          <p:cNvSpPr/>
          <p:nvPr/>
        </p:nvSpPr>
        <p:spPr>
          <a:xfrm>
            <a:off x="6091238" y="1311235"/>
            <a:ext cx="7934325" cy="15899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250"/>
              </a:lnSpc>
              <a:buNone/>
            </a:pPr>
            <a:r>
              <a:rPr lang="en-US" sz="500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Smarter Pet Care, One Breed at a Time</a:t>
            </a:r>
            <a:endParaRPr lang="en-US" sz="5000" dirty="0"/>
          </a:p>
        </p:txBody>
      </p:sp>
      <p:sp>
        <p:nvSpPr>
          <p:cNvPr id="7" name="Shape 3"/>
          <p:cNvSpPr/>
          <p:nvPr/>
        </p:nvSpPr>
        <p:spPr>
          <a:xfrm>
            <a:off x="6091238" y="3160395"/>
            <a:ext cx="7934325" cy="4053364"/>
          </a:xfrm>
          <a:prstGeom prst="roundRect">
            <a:avLst>
              <a:gd name="adj" fmla="val 640"/>
            </a:avLst>
          </a:prstGeom>
          <a:solidFill>
            <a:srgbClr val="4D1529"/>
          </a:solidFill>
          <a:ln/>
        </p:spPr>
      </p:sp>
      <p:sp>
        <p:nvSpPr>
          <p:cNvPr id="8" name="Shape 4"/>
          <p:cNvSpPr/>
          <p:nvPr/>
        </p:nvSpPr>
        <p:spPr>
          <a:xfrm>
            <a:off x="6091238" y="3160395"/>
            <a:ext cx="7934325" cy="1013341"/>
          </a:xfrm>
          <a:prstGeom prst="roundRect">
            <a:avLst>
              <a:gd name="adj" fmla="val 2558"/>
            </a:avLst>
          </a:prstGeom>
          <a:solidFill>
            <a:srgbClr val="4D1529"/>
          </a:solidFill>
          <a:ln/>
        </p:spPr>
      </p:sp>
      <p:sp>
        <p:nvSpPr>
          <p:cNvPr id="9" name="Text 5"/>
          <p:cNvSpPr/>
          <p:nvPr/>
        </p:nvSpPr>
        <p:spPr>
          <a:xfrm>
            <a:off x="6263997" y="3333155"/>
            <a:ext cx="2304217" cy="287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Simplifies ID</a:t>
            </a:r>
            <a:endParaRPr lang="en-US" sz="1800" dirty="0"/>
          </a:p>
        </p:txBody>
      </p:sp>
      <p:sp>
        <p:nvSpPr>
          <p:cNvPr id="10" name="Text 6"/>
          <p:cNvSpPr/>
          <p:nvPr/>
        </p:nvSpPr>
        <p:spPr>
          <a:xfrm>
            <a:off x="6263997" y="3724632"/>
            <a:ext cx="7588806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Effortless breed identification.</a:t>
            </a:r>
            <a:endParaRPr lang="en-US" sz="1350" dirty="0"/>
          </a:p>
        </p:txBody>
      </p:sp>
      <p:sp>
        <p:nvSpPr>
          <p:cNvPr id="11" name="Shape 7"/>
          <p:cNvSpPr/>
          <p:nvPr/>
        </p:nvSpPr>
        <p:spPr>
          <a:xfrm>
            <a:off x="6091238" y="4173736"/>
            <a:ext cx="7934325" cy="1013341"/>
          </a:xfrm>
          <a:prstGeom prst="rect">
            <a:avLst/>
          </a:prstGeom>
          <a:solidFill>
            <a:srgbClr val="4D1529"/>
          </a:solidFill>
          <a:ln/>
        </p:spPr>
      </p:sp>
      <p:sp>
        <p:nvSpPr>
          <p:cNvPr id="12" name="Shape 8"/>
          <p:cNvSpPr/>
          <p:nvPr/>
        </p:nvSpPr>
        <p:spPr>
          <a:xfrm>
            <a:off x="6091238" y="4173736"/>
            <a:ext cx="7934325" cy="22860"/>
          </a:xfrm>
          <a:prstGeom prst="roundRect">
            <a:avLst>
              <a:gd name="adj" fmla="val 113398"/>
            </a:avLst>
          </a:prstGeom>
          <a:solidFill>
            <a:srgbClr val="662E42"/>
          </a:solidFill>
          <a:ln/>
        </p:spPr>
      </p:sp>
      <p:sp>
        <p:nvSpPr>
          <p:cNvPr id="13" name="Text 9"/>
          <p:cNvSpPr/>
          <p:nvPr/>
        </p:nvSpPr>
        <p:spPr>
          <a:xfrm>
            <a:off x="6263997" y="4346496"/>
            <a:ext cx="2304217" cy="287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Expert Guidance</a:t>
            </a:r>
            <a:endParaRPr lang="en-US" sz="1800" dirty="0"/>
          </a:p>
        </p:txBody>
      </p:sp>
      <p:sp>
        <p:nvSpPr>
          <p:cNvPr id="14" name="Text 10"/>
          <p:cNvSpPr/>
          <p:nvPr/>
        </p:nvSpPr>
        <p:spPr>
          <a:xfrm>
            <a:off x="6263997" y="4737973"/>
            <a:ext cx="7588806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Professional-level care advice.</a:t>
            </a:r>
            <a:endParaRPr lang="en-US" sz="1350" dirty="0"/>
          </a:p>
        </p:txBody>
      </p:sp>
      <p:sp>
        <p:nvSpPr>
          <p:cNvPr id="15" name="Shape 11"/>
          <p:cNvSpPr/>
          <p:nvPr/>
        </p:nvSpPr>
        <p:spPr>
          <a:xfrm>
            <a:off x="6091238" y="5187077"/>
            <a:ext cx="7934325" cy="1013341"/>
          </a:xfrm>
          <a:prstGeom prst="rect">
            <a:avLst/>
          </a:prstGeom>
          <a:solidFill>
            <a:srgbClr val="4D1529"/>
          </a:solidFill>
          <a:ln/>
        </p:spPr>
      </p:sp>
      <p:sp>
        <p:nvSpPr>
          <p:cNvPr id="16" name="Shape 12"/>
          <p:cNvSpPr/>
          <p:nvPr/>
        </p:nvSpPr>
        <p:spPr>
          <a:xfrm>
            <a:off x="6091238" y="5187077"/>
            <a:ext cx="7934325" cy="22860"/>
          </a:xfrm>
          <a:prstGeom prst="roundRect">
            <a:avLst>
              <a:gd name="adj" fmla="val 113398"/>
            </a:avLst>
          </a:prstGeom>
          <a:solidFill>
            <a:srgbClr val="662E42"/>
          </a:solidFill>
          <a:ln/>
        </p:spPr>
      </p:sp>
      <p:sp>
        <p:nvSpPr>
          <p:cNvPr id="17" name="Text 13"/>
          <p:cNvSpPr/>
          <p:nvPr/>
        </p:nvSpPr>
        <p:spPr>
          <a:xfrm>
            <a:off x="6263997" y="5359837"/>
            <a:ext cx="2325053" cy="287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Accessible Anywhere</a:t>
            </a:r>
            <a:endParaRPr lang="en-US" sz="1800" dirty="0"/>
          </a:p>
        </p:txBody>
      </p:sp>
      <p:sp>
        <p:nvSpPr>
          <p:cNvPr id="18" name="Text 14"/>
          <p:cNvSpPr/>
          <p:nvPr/>
        </p:nvSpPr>
        <p:spPr>
          <a:xfrm>
            <a:off x="6263997" y="5751314"/>
            <a:ext cx="7588806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On any device, anytime.</a:t>
            </a:r>
            <a:endParaRPr lang="en-US" sz="1350" dirty="0"/>
          </a:p>
        </p:txBody>
      </p:sp>
      <p:sp>
        <p:nvSpPr>
          <p:cNvPr id="19" name="Shape 15"/>
          <p:cNvSpPr/>
          <p:nvPr/>
        </p:nvSpPr>
        <p:spPr>
          <a:xfrm>
            <a:off x="6091238" y="6200418"/>
            <a:ext cx="7934325" cy="1013341"/>
          </a:xfrm>
          <a:prstGeom prst="rect">
            <a:avLst/>
          </a:prstGeom>
          <a:solidFill>
            <a:srgbClr val="4D1529"/>
          </a:solidFill>
          <a:ln/>
        </p:spPr>
      </p:sp>
      <p:sp>
        <p:nvSpPr>
          <p:cNvPr id="20" name="Shape 16"/>
          <p:cNvSpPr/>
          <p:nvPr/>
        </p:nvSpPr>
        <p:spPr>
          <a:xfrm>
            <a:off x="6091238" y="6200418"/>
            <a:ext cx="7934325" cy="22860"/>
          </a:xfrm>
          <a:prstGeom prst="roundRect">
            <a:avLst>
              <a:gd name="adj" fmla="val 113398"/>
            </a:avLst>
          </a:prstGeom>
          <a:solidFill>
            <a:srgbClr val="662E42"/>
          </a:solidFill>
          <a:ln/>
        </p:spPr>
      </p:sp>
      <p:sp>
        <p:nvSpPr>
          <p:cNvPr id="21" name="Text 17"/>
          <p:cNvSpPr/>
          <p:nvPr/>
        </p:nvSpPr>
        <p:spPr>
          <a:xfrm>
            <a:off x="6263997" y="6373178"/>
            <a:ext cx="2304217" cy="287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Completely Free</a:t>
            </a:r>
            <a:endParaRPr lang="en-US" sz="1800" dirty="0"/>
          </a:p>
        </p:txBody>
      </p:sp>
      <p:sp>
        <p:nvSpPr>
          <p:cNvPr id="22" name="Text 18"/>
          <p:cNvSpPr/>
          <p:nvPr/>
        </p:nvSpPr>
        <p:spPr>
          <a:xfrm>
            <a:off x="6263997" y="6764655"/>
            <a:ext cx="7588806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Quality pet care for everyone.</a:t>
            </a:r>
            <a:endParaRPr lang="en-US" sz="1350" dirty="0"/>
          </a:p>
        </p:txBody>
      </p:sp>
      <p:sp>
        <p:nvSpPr>
          <p:cNvPr id="23" name="Text 19"/>
          <p:cNvSpPr/>
          <p:nvPr/>
        </p:nvSpPr>
        <p:spPr>
          <a:xfrm>
            <a:off x="6091238" y="7408069"/>
            <a:ext cx="7934325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Thank You!</a:t>
            </a:r>
            <a:endParaRPr lang="en-US" sz="1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9260" y="1303258"/>
            <a:ext cx="7645479" cy="14270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The Challenge Pet Owners Face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49260" y="3051453"/>
            <a:ext cx="3715703" cy="2001560"/>
          </a:xfrm>
          <a:prstGeom prst="roundRect">
            <a:avLst>
              <a:gd name="adj" fmla="val 7309"/>
            </a:avLst>
          </a:prstGeom>
          <a:solidFill>
            <a:srgbClr val="5C2438"/>
          </a:solidFill>
          <a:ln w="30480">
            <a:solidFill>
              <a:srgbClr val="662E42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18780" y="3051453"/>
            <a:ext cx="121920" cy="2001560"/>
          </a:xfrm>
          <a:prstGeom prst="roundRect">
            <a:avLst>
              <a:gd name="adj" fmla="val 26342"/>
            </a:avLst>
          </a:prstGeom>
          <a:solidFill>
            <a:srgbClr val="FFB393"/>
          </a:solidFill>
          <a:ln/>
        </p:spPr>
      </p:sp>
      <p:sp>
        <p:nvSpPr>
          <p:cNvPr id="6" name="Text 3"/>
          <p:cNvSpPr/>
          <p:nvPr/>
        </p:nvSpPr>
        <p:spPr>
          <a:xfrm>
            <a:off x="1085255" y="3296007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Breed Identification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85255" y="3781187"/>
            <a:ext cx="3135154" cy="1027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Difficulty pinpointing breeds, especially for mixed pets.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4679037" y="3051453"/>
            <a:ext cx="3715703" cy="2001560"/>
          </a:xfrm>
          <a:prstGeom prst="roundRect">
            <a:avLst>
              <a:gd name="adj" fmla="val 7309"/>
            </a:avLst>
          </a:prstGeom>
          <a:solidFill>
            <a:srgbClr val="5C2438"/>
          </a:solidFill>
          <a:ln w="30480">
            <a:solidFill>
              <a:srgbClr val="662E42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4648557" y="3051453"/>
            <a:ext cx="121920" cy="2001560"/>
          </a:xfrm>
          <a:prstGeom prst="roundRect">
            <a:avLst>
              <a:gd name="adj" fmla="val 26342"/>
            </a:avLst>
          </a:prstGeom>
          <a:solidFill>
            <a:srgbClr val="FFB393"/>
          </a:solidFill>
          <a:ln/>
        </p:spPr>
      </p:sp>
      <p:sp>
        <p:nvSpPr>
          <p:cNvPr id="10" name="Text 7"/>
          <p:cNvSpPr/>
          <p:nvPr/>
        </p:nvSpPr>
        <p:spPr>
          <a:xfrm>
            <a:off x="5015032" y="3296007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Lack of Specific Care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015032" y="3781187"/>
            <a:ext cx="3135154" cy="68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Generic advice fails to meet breed-specific needs.</a:t>
            </a:r>
            <a:endParaRPr lang="en-US" sz="1650" dirty="0"/>
          </a:p>
        </p:txBody>
      </p:sp>
      <p:sp>
        <p:nvSpPr>
          <p:cNvPr id="12" name="Shape 9"/>
          <p:cNvSpPr/>
          <p:nvPr/>
        </p:nvSpPr>
        <p:spPr>
          <a:xfrm>
            <a:off x="749260" y="5267087"/>
            <a:ext cx="3715703" cy="1659136"/>
          </a:xfrm>
          <a:prstGeom prst="roundRect">
            <a:avLst>
              <a:gd name="adj" fmla="val 8818"/>
            </a:avLst>
          </a:prstGeom>
          <a:solidFill>
            <a:srgbClr val="5C2438"/>
          </a:solidFill>
          <a:ln w="30480">
            <a:solidFill>
              <a:srgbClr val="662E42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718780" y="5267087"/>
            <a:ext cx="121920" cy="1659136"/>
          </a:xfrm>
          <a:prstGeom prst="roundRect">
            <a:avLst>
              <a:gd name="adj" fmla="val 26342"/>
            </a:avLst>
          </a:prstGeom>
          <a:solidFill>
            <a:srgbClr val="FFB393"/>
          </a:solidFill>
          <a:ln/>
        </p:spPr>
      </p:sp>
      <p:sp>
        <p:nvSpPr>
          <p:cNvPr id="14" name="Text 11"/>
          <p:cNvSpPr/>
          <p:nvPr/>
        </p:nvSpPr>
        <p:spPr>
          <a:xfrm>
            <a:off x="1085255" y="5511641"/>
            <a:ext cx="2872264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Inadequate Routines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85255" y="5996821"/>
            <a:ext cx="3135154" cy="68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Generic schedules ignore crucial breed characteristics.</a:t>
            </a:r>
            <a:endParaRPr lang="en-US" sz="16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45425" y="430411"/>
            <a:ext cx="5767149" cy="5193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50"/>
              </a:lnSpc>
              <a:buNone/>
            </a:pPr>
            <a:r>
              <a:rPr lang="en-US" sz="32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Our Solution: Smart Pet Care</a:t>
            </a:r>
            <a:endParaRPr lang="en-US" sz="3250" dirty="0"/>
          </a:p>
        </p:txBody>
      </p:sp>
      <p:sp>
        <p:nvSpPr>
          <p:cNvPr id="4" name="Shape 1"/>
          <p:cNvSpPr/>
          <p:nvPr/>
        </p:nvSpPr>
        <p:spPr>
          <a:xfrm>
            <a:off x="545425" y="1183481"/>
            <a:ext cx="8053149" cy="1537097"/>
          </a:xfrm>
          <a:prstGeom prst="roundRect">
            <a:avLst>
              <a:gd name="adj" fmla="val 1521"/>
            </a:avLst>
          </a:prstGeom>
          <a:solidFill>
            <a:srgbClr val="4D1529"/>
          </a:solidFill>
          <a:ln/>
        </p:spPr>
      </p:sp>
      <p:sp>
        <p:nvSpPr>
          <p:cNvPr id="5" name="Shape 2"/>
          <p:cNvSpPr/>
          <p:nvPr/>
        </p:nvSpPr>
        <p:spPr>
          <a:xfrm>
            <a:off x="701159" y="1339215"/>
            <a:ext cx="467439" cy="467439"/>
          </a:xfrm>
          <a:prstGeom prst="roundRect">
            <a:avLst>
              <a:gd name="adj" fmla="val 19559955"/>
            </a:avLst>
          </a:prstGeom>
          <a:solidFill>
            <a:srgbClr val="FFB393"/>
          </a:solidFill>
          <a:ln/>
        </p:spPr>
      </p:sp>
      <p:sp>
        <p:nvSpPr>
          <p:cNvPr id="6" name="Text 3"/>
          <p:cNvSpPr/>
          <p:nvPr/>
        </p:nvSpPr>
        <p:spPr>
          <a:xfrm>
            <a:off x="701159" y="1962388"/>
            <a:ext cx="2077879" cy="259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Photo Analysis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01159" y="2315528"/>
            <a:ext cx="7741682" cy="2493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Upload or capture any pet photo.</a:t>
            </a:r>
            <a:endParaRPr lang="en-US" sz="1200" dirty="0"/>
          </a:p>
        </p:txBody>
      </p:sp>
      <p:sp>
        <p:nvSpPr>
          <p:cNvPr id="8" name="Shape 5"/>
          <p:cNvSpPr/>
          <p:nvPr/>
        </p:nvSpPr>
        <p:spPr>
          <a:xfrm>
            <a:off x="545425" y="2876312"/>
            <a:ext cx="8053149" cy="1537097"/>
          </a:xfrm>
          <a:prstGeom prst="roundRect">
            <a:avLst>
              <a:gd name="adj" fmla="val 1521"/>
            </a:avLst>
          </a:prstGeom>
          <a:solidFill>
            <a:srgbClr val="4D1529"/>
          </a:solidFill>
          <a:ln/>
        </p:spPr>
      </p:sp>
      <p:sp>
        <p:nvSpPr>
          <p:cNvPr id="9" name="Shape 6"/>
          <p:cNvSpPr/>
          <p:nvPr/>
        </p:nvSpPr>
        <p:spPr>
          <a:xfrm>
            <a:off x="701159" y="3032046"/>
            <a:ext cx="467439" cy="467439"/>
          </a:xfrm>
          <a:prstGeom prst="roundRect">
            <a:avLst>
              <a:gd name="adj" fmla="val 19559955"/>
            </a:avLst>
          </a:prstGeom>
          <a:solidFill>
            <a:srgbClr val="FFB393"/>
          </a:solidFill>
          <a:ln/>
        </p:spPr>
      </p:sp>
      <p:sp>
        <p:nvSpPr>
          <p:cNvPr id="10" name="Text 7"/>
          <p:cNvSpPr/>
          <p:nvPr/>
        </p:nvSpPr>
        <p:spPr>
          <a:xfrm>
            <a:off x="701159" y="3655219"/>
            <a:ext cx="2077879" cy="259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AI Breed Detection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701159" y="4008358"/>
            <a:ext cx="7741682" cy="2493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Advanced technology identifies breeds instantly.</a:t>
            </a:r>
            <a:endParaRPr lang="en-US" sz="1200" dirty="0"/>
          </a:p>
        </p:txBody>
      </p:sp>
      <p:sp>
        <p:nvSpPr>
          <p:cNvPr id="12" name="Shape 9"/>
          <p:cNvSpPr/>
          <p:nvPr/>
        </p:nvSpPr>
        <p:spPr>
          <a:xfrm>
            <a:off x="545425" y="4569143"/>
            <a:ext cx="8053149" cy="1537097"/>
          </a:xfrm>
          <a:prstGeom prst="roundRect">
            <a:avLst>
              <a:gd name="adj" fmla="val 1521"/>
            </a:avLst>
          </a:prstGeom>
          <a:solidFill>
            <a:srgbClr val="4D1529"/>
          </a:solidFill>
          <a:ln/>
        </p:spPr>
      </p:sp>
      <p:sp>
        <p:nvSpPr>
          <p:cNvPr id="13" name="Shape 10"/>
          <p:cNvSpPr/>
          <p:nvPr/>
        </p:nvSpPr>
        <p:spPr>
          <a:xfrm>
            <a:off x="701159" y="4724876"/>
            <a:ext cx="467439" cy="467439"/>
          </a:xfrm>
          <a:prstGeom prst="roundRect">
            <a:avLst>
              <a:gd name="adj" fmla="val 19559955"/>
            </a:avLst>
          </a:prstGeom>
          <a:solidFill>
            <a:srgbClr val="FFB393"/>
          </a:solidFill>
          <a:ln/>
        </p:spPr>
      </p:sp>
      <p:sp>
        <p:nvSpPr>
          <p:cNvPr id="14" name="Text 11"/>
          <p:cNvSpPr/>
          <p:nvPr/>
        </p:nvSpPr>
        <p:spPr>
          <a:xfrm>
            <a:off x="701159" y="5348049"/>
            <a:ext cx="2077879" cy="259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Personalized Food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701159" y="5701189"/>
            <a:ext cx="7741682" cy="2493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Recommendations based on breed and age.</a:t>
            </a:r>
            <a:endParaRPr lang="en-US" sz="1200" dirty="0"/>
          </a:p>
        </p:txBody>
      </p:sp>
      <p:sp>
        <p:nvSpPr>
          <p:cNvPr id="16" name="Shape 13"/>
          <p:cNvSpPr/>
          <p:nvPr/>
        </p:nvSpPr>
        <p:spPr>
          <a:xfrm>
            <a:off x="545425" y="6261973"/>
            <a:ext cx="8053149" cy="1537097"/>
          </a:xfrm>
          <a:prstGeom prst="roundRect">
            <a:avLst>
              <a:gd name="adj" fmla="val 1521"/>
            </a:avLst>
          </a:prstGeom>
          <a:solidFill>
            <a:srgbClr val="4D1529"/>
          </a:solidFill>
          <a:ln/>
        </p:spPr>
      </p:sp>
      <p:sp>
        <p:nvSpPr>
          <p:cNvPr id="17" name="Shape 14"/>
          <p:cNvSpPr/>
          <p:nvPr/>
        </p:nvSpPr>
        <p:spPr>
          <a:xfrm>
            <a:off x="701159" y="6417707"/>
            <a:ext cx="467439" cy="467439"/>
          </a:xfrm>
          <a:prstGeom prst="roundRect">
            <a:avLst>
              <a:gd name="adj" fmla="val 19559955"/>
            </a:avLst>
          </a:prstGeom>
          <a:solidFill>
            <a:srgbClr val="FFB393"/>
          </a:solidFill>
          <a:ln/>
        </p:spPr>
      </p:sp>
      <p:sp>
        <p:nvSpPr>
          <p:cNvPr id="18" name="Text 15"/>
          <p:cNvSpPr/>
          <p:nvPr/>
        </p:nvSpPr>
        <p:spPr>
          <a:xfrm>
            <a:off x="701159" y="7040880"/>
            <a:ext cx="2350413" cy="259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Custom Care Schedules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701159" y="7394019"/>
            <a:ext cx="7741682" cy="2493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Tailored for feeding, potty breaks, and more.</a:t>
            </a:r>
            <a:endParaRPr lang="en-US" sz="12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1395" y="652939"/>
            <a:ext cx="7490341" cy="6490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00"/>
              </a:lnSpc>
              <a:buNone/>
            </a:pPr>
            <a:r>
              <a:rPr lang="en-US" sz="40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Core Functionality at a Glance</a:t>
            </a:r>
            <a:endParaRPr lang="en-US" sz="4050" dirty="0"/>
          </a:p>
        </p:txBody>
      </p:sp>
      <p:sp>
        <p:nvSpPr>
          <p:cNvPr id="4" name="Text 1"/>
          <p:cNvSpPr/>
          <p:nvPr/>
        </p:nvSpPr>
        <p:spPr>
          <a:xfrm>
            <a:off x="681395" y="1593890"/>
            <a:ext cx="194667" cy="2433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F4CAB8"/>
                </a:solidFill>
                <a:latin typeface="Brygada 1918 Light" pitchFamily="34" charset="0"/>
                <a:ea typeface="Brygada 1918 Light" pitchFamily="34" charset="-122"/>
                <a:cs typeface="Brygada 1918 Light" pitchFamily="34" charset="-120"/>
              </a:rPr>
              <a:t>01</a:t>
            </a:r>
            <a:endParaRPr lang="en-US" sz="1500" dirty="0"/>
          </a:p>
        </p:txBody>
      </p:sp>
      <p:sp>
        <p:nvSpPr>
          <p:cNvPr id="5" name="Shape 2"/>
          <p:cNvSpPr/>
          <p:nvPr/>
        </p:nvSpPr>
        <p:spPr>
          <a:xfrm>
            <a:off x="681395" y="1901904"/>
            <a:ext cx="7781211" cy="22860"/>
          </a:xfrm>
          <a:prstGeom prst="rect">
            <a:avLst/>
          </a:prstGeom>
          <a:solidFill>
            <a:srgbClr val="FFB393"/>
          </a:solidFill>
          <a:ln/>
        </p:spPr>
      </p:sp>
      <p:sp>
        <p:nvSpPr>
          <p:cNvPr id="6" name="Text 3"/>
          <p:cNvSpPr/>
          <p:nvPr/>
        </p:nvSpPr>
        <p:spPr>
          <a:xfrm>
            <a:off x="681395" y="2044898"/>
            <a:ext cx="2595801" cy="324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Image Upload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681395" y="2486144"/>
            <a:ext cx="7781211" cy="311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Simple drag-and-drop or gallery selection.</a:t>
            </a:r>
            <a:endParaRPr lang="en-US" sz="1500" dirty="0"/>
          </a:p>
        </p:txBody>
      </p:sp>
      <p:sp>
        <p:nvSpPr>
          <p:cNvPr id="8" name="Text 5"/>
          <p:cNvSpPr/>
          <p:nvPr/>
        </p:nvSpPr>
        <p:spPr>
          <a:xfrm>
            <a:off x="681395" y="3138249"/>
            <a:ext cx="194667" cy="2433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F4CAB8"/>
                </a:solidFill>
                <a:latin typeface="Brygada 1918 Light" pitchFamily="34" charset="0"/>
                <a:ea typeface="Brygada 1918 Light" pitchFamily="34" charset="-122"/>
                <a:cs typeface="Brygada 1918 Light" pitchFamily="34" charset="-120"/>
              </a:rPr>
              <a:t>02</a:t>
            </a:r>
            <a:endParaRPr lang="en-US" sz="1500" dirty="0"/>
          </a:p>
        </p:txBody>
      </p:sp>
      <p:sp>
        <p:nvSpPr>
          <p:cNvPr id="9" name="Shape 6"/>
          <p:cNvSpPr/>
          <p:nvPr/>
        </p:nvSpPr>
        <p:spPr>
          <a:xfrm>
            <a:off x="681395" y="3446264"/>
            <a:ext cx="7781211" cy="22860"/>
          </a:xfrm>
          <a:prstGeom prst="rect">
            <a:avLst/>
          </a:prstGeom>
          <a:solidFill>
            <a:srgbClr val="FFB393"/>
          </a:solidFill>
          <a:ln/>
        </p:spPr>
      </p:sp>
      <p:sp>
        <p:nvSpPr>
          <p:cNvPr id="10" name="Text 7"/>
          <p:cNvSpPr/>
          <p:nvPr/>
        </p:nvSpPr>
        <p:spPr>
          <a:xfrm>
            <a:off x="681395" y="3589258"/>
            <a:ext cx="2595801" cy="324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Live Camera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681395" y="4030504"/>
            <a:ext cx="7781211" cy="311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Real-time scanning with front/back camera.</a:t>
            </a:r>
            <a:endParaRPr lang="en-US" sz="1500" dirty="0"/>
          </a:p>
        </p:txBody>
      </p:sp>
      <p:sp>
        <p:nvSpPr>
          <p:cNvPr id="12" name="Text 9"/>
          <p:cNvSpPr/>
          <p:nvPr/>
        </p:nvSpPr>
        <p:spPr>
          <a:xfrm>
            <a:off x="681395" y="4682609"/>
            <a:ext cx="194667" cy="2433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F4CAB8"/>
                </a:solidFill>
                <a:latin typeface="Brygada 1918 Light" pitchFamily="34" charset="0"/>
                <a:ea typeface="Brygada 1918 Light" pitchFamily="34" charset="-122"/>
                <a:cs typeface="Brygada 1918 Light" pitchFamily="34" charset="-120"/>
              </a:rPr>
              <a:t>03</a:t>
            </a:r>
            <a:endParaRPr lang="en-US" sz="1500" dirty="0"/>
          </a:p>
        </p:txBody>
      </p:sp>
      <p:sp>
        <p:nvSpPr>
          <p:cNvPr id="13" name="Shape 10"/>
          <p:cNvSpPr/>
          <p:nvPr/>
        </p:nvSpPr>
        <p:spPr>
          <a:xfrm>
            <a:off x="681395" y="4990624"/>
            <a:ext cx="7781211" cy="22860"/>
          </a:xfrm>
          <a:prstGeom prst="rect">
            <a:avLst/>
          </a:prstGeom>
          <a:solidFill>
            <a:srgbClr val="FFB393"/>
          </a:solidFill>
          <a:ln/>
        </p:spPr>
      </p:sp>
      <p:sp>
        <p:nvSpPr>
          <p:cNvPr id="14" name="Text 11"/>
          <p:cNvSpPr/>
          <p:nvPr/>
        </p:nvSpPr>
        <p:spPr>
          <a:xfrm>
            <a:off x="681395" y="5133618"/>
            <a:ext cx="2595801" cy="324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Age Selection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681395" y="5574863"/>
            <a:ext cx="7781211" cy="311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Puppy, adult, or senior-specific recommendations.</a:t>
            </a:r>
            <a:endParaRPr lang="en-US" sz="1500" dirty="0"/>
          </a:p>
        </p:txBody>
      </p:sp>
      <p:sp>
        <p:nvSpPr>
          <p:cNvPr id="16" name="Text 13"/>
          <p:cNvSpPr/>
          <p:nvPr/>
        </p:nvSpPr>
        <p:spPr>
          <a:xfrm>
            <a:off x="681395" y="6226969"/>
            <a:ext cx="194667" cy="2433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F4CAB8"/>
                </a:solidFill>
                <a:latin typeface="Brygada 1918 Light" pitchFamily="34" charset="0"/>
                <a:ea typeface="Brygada 1918 Light" pitchFamily="34" charset="-122"/>
                <a:cs typeface="Brygada 1918 Light" pitchFamily="34" charset="-120"/>
              </a:rPr>
              <a:t>04</a:t>
            </a:r>
            <a:endParaRPr lang="en-US" sz="1500" dirty="0"/>
          </a:p>
        </p:txBody>
      </p:sp>
      <p:sp>
        <p:nvSpPr>
          <p:cNvPr id="17" name="Shape 14"/>
          <p:cNvSpPr/>
          <p:nvPr/>
        </p:nvSpPr>
        <p:spPr>
          <a:xfrm>
            <a:off x="681395" y="6534983"/>
            <a:ext cx="7781211" cy="22860"/>
          </a:xfrm>
          <a:prstGeom prst="rect">
            <a:avLst/>
          </a:prstGeom>
          <a:solidFill>
            <a:srgbClr val="FFB393"/>
          </a:solidFill>
          <a:ln/>
        </p:spPr>
      </p:sp>
      <p:sp>
        <p:nvSpPr>
          <p:cNvPr id="18" name="Text 15"/>
          <p:cNvSpPr/>
          <p:nvPr/>
        </p:nvSpPr>
        <p:spPr>
          <a:xfrm>
            <a:off x="681395" y="6677978"/>
            <a:ext cx="2837736" cy="324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Detailed Breed Results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681395" y="7119223"/>
            <a:ext cx="7781211" cy="311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Comprehensive breed information and characteristics.</a:t>
            </a:r>
            <a:endParaRPr lang="en-US" sz="15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0539" y="393263"/>
            <a:ext cx="5919549" cy="4766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50"/>
              </a:lnSpc>
              <a:buNone/>
            </a:pPr>
            <a:r>
              <a:rPr lang="en-US" sz="300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Personalized Recommendations</a:t>
            </a:r>
            <a:endParaRPr lang="en-US" sz="30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0539" y="1245156"/>
            <a:ext cx="6640235" cy="664023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00539" y="8046244"/>
            <a:ext cx="2659618" cy="285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Food Recommendations</a:t>
            </a:r>
            <a:endParaRPr lang="en-US" sz="1800" dirty="0"/>
          </a:p>
        </p:txBody>
      </p:sp>
      <p:sp>
        <p:nvSpPr>
          <p:cNvPr id="5" name="Text 2"/>
          <p:cNvSpPr/>
          <p:nvPr/>
        </p:nvSpPr>
        <p:spPr>
          <a:xfrm>
            <a:off x="500539" y="8475226"/>
            <a:ext cx="6640235" cy="2287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Breed-specific dietary needs</a:t>
            </a:r>
            <a:endParaRPr lang="en-US" sz="1100" dirty="0"/>
          </a:p>
        </p:txBody>
      </p:sp>
      <p:sp>
        <p:nvSpPr>
          <p:cNvPr id="6" name="Text 3"/>
          <p:cNvSpPr/>
          <p:nvPr/>
        </p:nvSpPr>
        <p:spPr>
          <a:xfrm>
            <a:off x="500539" y="8753951"/>
            <a:ext cx="6640235" cy="2287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Optimal portion sizes</a:t>
            </a:r>
            <a:endParaRPr lang="en-US" sz="1100" dirty="0"/>
          </a:p>
        </p:txBody>
      </p:sp>
      <p:sp>
        <p:nvSpPr>
          <p:cNvPr id="7" name="Text 4"/>
          <p:cNvSpPr/>
          <p:nvPr/>
        </p:nvSpPr>
        <p:spPr>
          <a:xfrm>
            <a:off x="500539" y="9032677"/>
            <a:ext cx="6640235" cy="2287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Nutritional requirements</a:t>
            </a:r>
            <a:endParaRPr lang="en-US" sz="110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7247" y="1245156"/>
            <a:ext cx="6640235" cy="6640235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7497247" y="8046244"/>
            <a:ext cx="2672001" cy="285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Daily Schedule &amp; Energy</a:t>
            </a:r>
            <a:endParaRPr lang="en-US" sz="1800" dirty="0"/>
          </a:p>
        </p:txBody>
      </p:sp>
      <p:sp>
        <p:nvSpPr>
          <p:cNvPr id="10" name="Text 6"/>
          <p:cNvSpPr/>
          <p:nvPr/>
        </p:nvSpPr>
        <p:spPr>
          <a:xfrm>
            <a:off x="7497247" y="8475226"/>
            <a:ext cx="6640235" cy="2287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Custom routines: feeding, walks, playtime</a:t>
            </a:r>
            <a:endParaRPr lang="en-US" sz="1100" dirty="0"/>
          </a:p>
        </p:txBody>
      </p:sp>
      <p:sp>
        <p:nvSpPr>
          <p:cNvPr id="11" name="Text 7"/>
          <p:cNvSpPr/>
          <p:nvPr/>
        </p:nvSpPr>
        <p:spPr>
          <a:xfrm>
            <a:off x="7497247" y="8753951"/>
            <a:ext cx="6640235" cy="2287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Adjusted for breed energy levels</a:t>
            </a:r>
            <a:endParaRPr lang="en-US" sz="1100" dirty="0"/>
          </a:p>
        </p:txBody>
      </p:sp>
      <p:sp>
        <p:nvSpPr>
          <p:cNvPr id="12" name="Text 8"/>
          <p:cNvSpPr/>
          <p:nvPr/>
        </p:nvSpPr>
        <p:spPr>
          <a:xfrm>
            <a:off x="7497247" y="9032677"/>
            <a:ext cx="6640235" cy="2287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Rest periods accounted for</a:t>
            </a:r>
            <a:endParaRPr lang="en-US" sz="11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5660" y="689134"/>
            <a:ext cx="7645479" cy="14270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Built With Modern Technologies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62330" y="2426613"/>
            <a:ext cx="481608" cy="556498"/>
          </a:xfrm>
          <a:prstGeom prst="roundRect">
            <a:avLst>
              <a:gd name="adj" fmla="val 11392"/>
            </a:avLst>
          </a:prstGeom>
          <a:solidFill>
            <a:srgbClr val="4D4D51"/>
          </a:solidFill>
          <a:ln/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9368" y="2590086"/>
            <a:ext cx="267533" cy="21407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038380" y="2564368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Frontend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7038380" y="3049548"/>
            <a:ext cx="6842760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React, TypeScript, Tailwind CSS.</a:t>
            </a:r>
            <a:endParaRPr lang="en-US" sz="1650" dirty="0"/>
          </a:p>
        </p:txBody>
      </p:sp>
      <p:sp>
        <p:nvSpPr>
          <p:cNvPr id="8" name="Shape 4"/>
          <p:cNvSpPr/>
          <p:nvPr/>
        </p:nvSpPr>
        <p:spPr>
          <a:xfrm>
            <a:off x="6262330" y="3809405"/>
            <a:ext cx="481608" cy="556498"/>
          </a:xfrm>
          <a:prstGeom prst="roundRect">
            <a:avLst>
              <a:gd name="adj" fmla="val 11392"/>
            </a:avLst>
          </a:prstGeom>
          <a:solidFill>
            <a:srgbClr val="4D4D51"/>
          </a:solidFill>
          <a:ln/>
        </p:spPr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9368" y="3972878"/>
            <a:ext cx="267533" cy="21407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038380" y="3947160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UI Components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7038380" y="4432340"/>
            <a:ext cx="6842760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Shadcn/UI for accessible, beautiful interfaces.</a:t>
            </a:r>
            <a:endParaRPr lang="en-US" sz="1650" dirty="0"/>
          </a:p>
        </p:txBody>
      </p:sp>
      <p:sp>
        <p:nvSpPr>
          <p:cNvPr id="12" name="Shape 7"/>
          <p:cNvSpPr/>
          <p:nvPr/>
        </p:nvSpPr>
        <p:spPr>
          <a:xfrm>
            <a:off x="6262330" y="5192197"/>
            <a:ext cx="481608" cy="556498"/>
          </a:xfrm>
          <a:prstGeom prst="roundRect">
            <a:avLst>
              <a:gd name="adj" fmla="val 11392"/>
            </a:avLst>
          </a:prstGeom>
          <a:solidFill>
            <a:srgbClr val="4D4D51"/>
          </a:solidFill>
          <a:ln/>
        </p:spPr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9368" y="5355669"/>
            <a:ext cx="267533" cy="214074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038380" y="5329952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Build Tool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7038380" y="5815132"/>
            <a:ext cx="6842760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Vite for fast development.</a:t>
            </a:r>
            <a:endParaRPr lang="en-US" sz="1650" dirty="0"/>
          </a:p>
        </p:txBody>
      </p:sp>
      <p:sp>
        <p:nvSpPr>
          <p:cNvPr id="16" name="Shape 10"/>
          <p:cNvSpPr/>
          <p:nvPr/>
        </p:nvSpPr>
        <p:spPr>
          <a:xfrm>
            <a:off x="6262330" y="6574988"/>
            <a:ext cx="481608" cy="556498"/>
          </a:xfrm>
          <a:prstGeom prst="roundRect">
            <a:avLst>
              <a:gd name="adj" fmla="val 11392"/>
            </a:avLst>
          </a:prstGeom>
          <a:solidFill>
            <a:srgbClr val="4D4D51"/>
          </a:solidFill>
          <a:ln/>
        </p:spPr>
      </p:sp>
      <p:pic>
        <p:nvPicPr>
          <p:cNvPr id="17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9368" y="6738461"/>
            <a:ext cx="267533" cy="214074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7038380" y="6712744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Camera API</a:t>
            </a:r>
            <a:endParaRPr lang="en-US" sz="2200" dirty="0"/>
          </a:p>
        </p:txBody>
      </p:sp>
      <p:sp>
        <p:nvSpPr>
          <p:cNvPr id="19" name="Text 12"/>
          <p:cNvSpPr/>
          <p:nvPr/>
        </p:nvSpPr>
        <p:spPr>
          <a:xfrm>
            <a:off x="7038380" y="7197923"/>
            <a:ext cx="6842760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WebRTC for live video capture.</a:t>
            </a:r>
            <a:endParaRPr lang="en-US" sz="16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5315" y="483394"/>
            <a:ext cx="4688205" cy="5860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00"/>
              </a:lnSpc>
              <a:buNone/>
            </a:pPr>
            <a:r>
              <a:rPr lang="en-US" sz="36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Seamless User Flow</a:t>
            </a:r>
            <a:endParaRPr lang="en-US" sz="36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5315" y="1421011"/>
            <a:ext cx="879038" cy="105477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70090" y="1596747"/>
            <a:ext cx="2344103" cy="2930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Visit Website</a:t>
            </a:r>
            <a:endParaRPr lang="en-US" sz="1800" dirty="0"/>
          </a:p>
        </p:txBody>
      </p:sp>
      <p:sp>
        <p:nvSpPr>
          <p:cNvPr id="5" name="Text 2"/>
          <p:cNvSpPr/>
          <p:nvPr/>
        </p:nvSpPr>
        <p:spPr>
          <a:xfrm>
            <a:off x="1670090" y="1995130"/>
            <a:ext cx="12344995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Easy access on any device.</a:t>
            </a:r>
            <a:endParaRPr lang="en-US" sz="13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315" y="2475786"/>
            <a:ext cx="879038" cy="105477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670090" y="2651522"/>
            <a:ext cx="2344103" cy="2930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Choose Mode</a:t>
            </a:r>
            <a:endParaRPr lang="en-US" sz="1800" dirty="0"/>
          </a:p>
        </p:txBody>
      </p:sp>
      <p:sp>
        <p:nvSpPr>
          <p:cNvPr id="8" name="Text 4"/>
          <p:cNvSpPr/>
          <p:nvPr/>
        </p:nvSpPr>
        <p:spPr>
          <a:xfrm>
            <a:off x="1670090" y="3049905"/>
            <a:ext cx="12344995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Upload existing photo or use live camera.</a:t>
            </a:r>
            <a:endParaRPr lang="en-US" sz="13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315" y="3530560"/>
            <a:ext cx="879038" cy="1054775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670090" y="3706297"/>
            <a:ext cx="2535079" cy="2930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Capture/Upload Photo</a:t>
            </a:r>
            <a:endParaRPr lang="en-US" sz="1800" dirty="0"/>
          </a:p>
        </p:txBody>
      </p:sp>
      <p:sp>
        <p:nvSpPr>
          <p:cNvPr id="11" name="Text 6"/>
          <p:cNvSpPr/>
          <p:nvPr/>
        </p:nvSpPr>
        <p:spPr>
          <a:xfrm>
            <a:off x="1670090" y="4104680"/>
            <a:ext cx="12344995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Clear image for best results.</a:t>
            </a:r>
            <a:endParaRPr lang="en-US" sz="13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315" y="4585335"/>
            <a:ext cx="879038" cy="1054775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670090" y="4761071"/>
            <a:ext cx="2344103" cy="2930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Select Pet's Age</a:t>
            </a:r>
            <a:endParaRPr lang="en-US" sz="1800" dirty="0"/>
          </a:p>
        </p:txBody>
      </p:sp>
      <p:sp>
        <p:nvSpPr>
          <p:cNvPr id="14" name="Text 8"/>
          <p:cNvSpPr/>
          <p:nvPr/>
        </p:nvSpPr>
        <p:spPr>
          <a:xfrm>
            <a:off x="1670090" y="5159454"/>
            <a:ext cx="12344995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Puppy, adult, or senior.</a:t>
            </a:r>
            <a:endParaRPr lang="en-US" sz="1350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5315" y="5640110"/>
            <a:ext cx="879038" cy="1054775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670090" y="5815846"/>
            <a:ext cx="2344103" cy="2930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AI Analyzes</a:t>
            </a:r>
            <a:endParaRPr lang="en-US" sz="1800" dirty="0"/>
          </a:p>
        </p:txBody>
      </p:sp>
      <p:sp>
        <p:nvSpPr>
          <p:cNvPr id="17" name="Text 10"/>
          <p:cNvSpPr/>
          <p:nvPr/>
        </p:nvSpPr>
        <p:spPr>
          <a:xfrm>
            <a:off x="1670090" y="6214229"/>
            <a:ext cx="12344995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Detects breed with precision.</a:t>
            </a:r>
            <a:endParaRPr lang="en-US" sz="1350" dirty="0"/>
          </a:p>
        </p:txBody>
      </p:sp>
      <p:pic>
        <p:nvPicPr>
          <p:cNvPr id="18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5315" y="6694884"/>
            <a:ext cx="879038" cy="1054775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1670090" y="6870621"/>
            <a:ext cx="3083362" cy="2930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Receive Personalized Guide</a:t>
            </a:r>
            <a:endParaRPr lang="en-US" sz="1800" dirty="0"/>
          </a:p>
        </p:txBody>
      </p:sp>
      <p:sp>
        <p:nvSpPr>
          <p:cNvPr id="20" name="Text 12"/>
          <p:cNvSpPr/>
          <p:nvPr/>
        </p:nvSpPr>
        <p:spPr>
          <a:xfrm>
            <a:off x="1670090" y="7269004"/>
            <a:ext cx="12344995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Tailored care information.</a:t>
            </a:r>
            <a:endParaRPr lang="en-US" sz="13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9260" y="1165979"/>
            <a:ext cx="5709404" cy="713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Future Roadmap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49260" y="2628781"/>
            <a:ext cx="4234577" cy="1949768"/>
          </a:xfrm>
          <a:prstGeom prst="roundRect">
            <a:avLst>
              <a:gd name="adj" fmla="val 7504"/>
            </a:avLst>
          </a:prstGeom>
          <a:solidFill>
            <a:srgbClr val="5C2438"/>
          </a:solidFill>
          <a:ln/>
        </p:spPr>
      </p:sp>
      <p:sp>
        <p:nvSpPr>
          <p:cNvPr id="4" name="Shape 2"/>
          <p:cNvSpPr/>
          <p:nvPr/>
        </p:nvSpPr>
        <p:spPr>
          <a:xfrm>
            <a:off x="749260" y="2598301"/>
            <a:ext cx="4234577" cy="121920"/>
          </a:xfrm>
          <a:prstGeom prst="roundRect">
            <a:avLst>
              <a:gd name="adj" fmla="val 26342"/>
            </a:avLst>
          </a:prstGeom>
          <a:solidFill>
            <a:srgbClr val="FFB393"/>
          </a:solidFill>
          <a:ln/>
        </p:spPr>
      </p:sp>
      <p:sp>
        <p:nvSpPr>
          <p:cNvPr id="5" name="Shape 3"/>
          <p:cNvSpPr/>
          <p:nvPr/>
        </p:nvSpPr>
        <p:spPr>
          <a:xfrm>
            <a:off x="2545437" y="2307669"/>
            <a:ext cx="642223" cy="642223"/>
          </a:xfrm>
          <a:prstGeom prst="roundRect">
            <a:avLst>
              <a:gd name="adj" fmla="val 142380"/>
            </a:avLst>
          </a:prstGeom>
          <a:solidFill>
            <a:srgbClr val="FFB393"/>
          </a:solidFill>
          <a:ln/>
        </p:spPr>
      </p:sp>
      <p:sp>
        <p:nvSpPr>
          <p:cNvPr id="6" name="Text 4"/>
          <p:cNvSpPr/>
          <p:nvPr/>
        </p:nvSpPr>
        <p:spPr>
          <a:xfrm>
            <a:off x="993815" y="3163967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Real AI Integration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993815" y="3649147"/>
            <a:ext cx="3745468" cy="68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Google Vision API &amp; advanced ML models for accuracy.</a:t>
            </a:r>
            <a:endParaRPr lang="en-US" sz="1650" dirty="0"/>
          </a:p>
        </p:txBody>
      </p:sp>
      <p:sp>
        <p:nvSpPr>
          <p:cNvPr id="8" name="Shape 6"/>
          <p:cNvSpPr/>
          <p:nvPr/>
        </p:nvSpPr>
        <p:spPr>
          <a:xfrm>
            <a:off x="5197912" y="2628781"/>
            <a:ext cx="4234577" cy="1949768"/>
          </a:xfrm>
          <a:prstGeom prst="roundRect">
            <a:avLst>
              <a:gd name="adj" fmla="val 7504"/>
            </a:avLst>
          </a:prstGeom>
          <a:solidFill>
            <a:srgbClr val="5C2438"/>
          </a:solidFill>
          <a:ln/>
        </p:spPr>
      </p:sp>
      <p:sp>
        <p:nvSpPr>
          <p:cNvPr id="9" name="Shape 7"/>
          <p:cNvSpPr/>
          <p:nvPr/>
        </p:nvSpPr>
        <p:spPr>
          <a:xfrm>
            <a:off x="5197912" y="2598301"/>
            <a:ext cx="4234577" cy="121920"/>
          </a:xfrm>
          <a:prstGeom prst="roundRect">
            <a:avLst>
              <a:gd name="adj" fmla="val 26342"/>
            </a:avLst>
          </a:prstGeom>
          <a:solidFill>
            <a:srgbClr val="FFB393"/>
          </a:solidFill>
          <a:ln/>
        </p:spPr>
      </p:sp>
      <p:sp>
        <p:nvSpPr>
          <p:cNvPr id="10" name="Shape 8"/>
          <p:cNvSpPr/>
          <p:nvPr/>
        </p:nvSpPr>
        <p:spPr>
          <a:xfrm>
            <a:off x="6994088" y="2307669"/>
            <a:ext cx="642223" cy="642223"/>
          </a:xfrm>
          <a:prstGeom prst="roundRect">
            <a:avLst>
              <a:gd name="adj" fmla="val 142380"/>
            </a:avLst>
          </a:prstGeom>
          <a:solidFill>
            <a:srgbClr val="FFB393"/>
          </a:solidFill>
          <a:ln/>
        </p:spPr>
      </p:sp>
      <p:sp>
        <p:nvSpPr>
          <p:cNvPr id="11" name="Text 9"/>
          <p:cNvSpPr/>
          <p:nvPr/>
        </p:nvSpPr>
        <p:spPr>
          <a:xfrm>
            <a:off x="5442466" y="3163967"/>
            <a:ext cx="303752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Multi-Animal Support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5442466" y="3649147"/>
            <a:ext cx="3745468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Cats, birds, cows, and more!</a:t>
            </a:r>
            <a:endParaRPr lang="en-US" sz="1650" dirty="0"/>
          </a:p>
        </p:txBody>
      </p:sp>
      <p:sp>
        <p:nvSpPr>
          <p:cNvPr id="13" name="Shape 11"/>
          <p:cNvSpPr/>
          <p:nvPr/>
        </p:nvSpPr>
        <p:spPr>
          <a:xfrm>
            <a:off x="9646563" y="2628781"/>
            <a:ext cx="4234577" cy="1949768"/>
          </a:xfrm>
          <a:prstGeom prst="roundRect">
            <a:avLst>
              <a:gd name="adj" fmla="val 7504"/>
            </a:avLst>
          </a:prstGeom>
          <a:solidFill>
            <a:srgbClr val="5C2438"/>
          </a:solidFill>
          <a:ln/>
        </p:spPr>
      </p:sp>
      <p:sp>
        <p:nvSpPr>
          <p:cNvPr id="14" name="Shape 12"/>
          <p:cNvSpPr/>
          <p:nvPr/>
        </p:nvSpPr>
        <p:spPr>
          <a:xfrm>
            <a:off x="9646563" y="2598301"/>
            <a:ext cx="4234577" cy="121920"/>
          </a:xfrm>
          <a:prstGeom prst="roundRect">
            <a:avLst>
              <a:gd name="adj" fmla="val 26342"/>
            </a:avLst>
          </a:prstGeom>
          <a:solidFill>
            <a:srgbClr val="FFB393"/>
          </a:solidFill>
          <a:ln/>
        </p:spPr>
      </p:sp>
      <p:sp>
        <p:nvSpPr>
          <p:cNvPr id="15" name="Shape 13"/>
          <p:cNvSpPr/>
          <p:nvPr/>
        </p:nvSpPr>
        <p:spPr>
          <a:xfrm>
            <a:off x="11442740" y="2307669"/>
            <a:ext cx="642223" cy="642223"/>
          </a:xfrm>
          <a:prstGeom prst="roundRect">
            <a:avLst>
              <a:gd name="adj" fmla="val 142380"/>
            </a:avLst>
          </a:prstGeom>
          <a:solidFill>
            <a:srgbClr val="FFB393"/>
          </a:solidFill>
          <a:ln/>
        </p:spPr>
      </p:sp>
      <p:sp>
        <p:nvSpPr>
          <p:cNvPr id="16" name="Text 14"/>
          <p:cNvSpPr/>
          <p:nvPr/>
        </p:nvSpPr>
        <p:spPr>
          <a:xfrm>
            <a:off x="9891117" y="3163967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User Accounts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9891117" y="3649147"/>
            <a:ext cx="3745468" cy="68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Save multiple pets and preferences.</a:t>
            </a:r>
            <a:endParaRPr lang="en-US" sz="1650" dirty="0"/>
          </a:p>
        </p:txBody>
      </p:sp>
      <p:sp>
        <p:nvSpPr>
          <p:cNvPr id="18" name="Shape 16"/>
          <p:cNvSpPr/>
          <p:nvPr/>
        </p:nvSpPr>
        <p:spPr>
          <a:xfrm>
            <a:off x="749260" y="5113734"/>
            <a:ext cx="6458903" cy="1949768"/>
          </a:xfrm>
          <a:prstGeom prst="roundRect">
            <a:avLst>
              <a:gd name="adj" fmla="val 7504"/>
            </a:avLst>
          </a:prstGeom>
          <a:solidFill>
            <a:srgbClr val="5C2438"/>
          </a:solidFill>
          <a:ln/>
        </p:spPr>
      </p:sp>
      <p:sp>
        <p:nvSpPr>
          <p:cNvPr id="19" name="Shape 17"/>
          <p:cNvSpPr/>
          <p:nvPr/>
        </p:nvSpPr>
        <p:spPr>
          <a:xfrm>
            <a:off x="749260" y="5083254"/>
            <a:ext cx="6458903" cy="121920"/>
          </a:xfrm>
          <a:prstGeom prst="roundRect">
            <a:avLst>
              <a:gd name="adj" fmla="val 26342"/>
            </a:avLst>
          </a:prstGeom>
          <a:solidFill>
            <a:srgbClr val="FFB393"/>
          </a:solidFill>
          <a:ln/>
        </p:spPr>
      </p:sp>
      <p:sp>
        <p:nvSpPr>
          <p:cNvPr id="20" name="Shape 18"/>
          <p:cNvSpPr/>
          <p:nvPr/>
        </p:nvSpPr>
        <p:spPr>
          <a:xfrm>
            <a:off x="3657600" y="4792623"/>
            <a:ext cx="642223" cy="642223"/>
          </a:xfrm>
          <a:prstGeom prst="roundRect">
            <a:avLst>
              <a:gd name="adj" fmla="val 142380"/>
            </a:avLst>
          </a:prstGeom>
          <a:solidFill>
            <a:srgbClr val="FFB393"/>
          </a:solidFill>
          <a:ln/>
        </p:spPr>
      </p:sp>
      <p:sp>
        <p:nvSpPr>
          <p:cNvPr id="21" name="Text 19"/>
          <p:cNvSpPr/>
          <p:nvPr/>
        </p:nvSpPr>
        <p:spPr>
          <a:xfrm>
            <a:off x="993815" y="5648920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Health Tracking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993815" y="6134100"/>
            <a:ext cx="5969794" cy="68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Reminders for vet appointments and health milestones.</a:t>
            </a:r>
            <a:endParaRPr lang="en-US" sz="1650" dirty="0"/>
          </a:p>
        </p:txBody>
      </p:sp>
      <p:sp>
        <p:nvSpPr>
          <p:cNvPr id="23" name="Shape 21"/>
          <p:cNvSpPr/>
          <p:nvPr/>
        </p:nvSpPr>
        <p:spPr>
          <a:xfrm>
            <a:off x="7422237" y="5113734"/>
            <a:ext cx="6458903" cy="1949768"/>
          </a:xfrm>
          <a:prstGeom prst="roundRect">
            <a:avLst>
              <a:gd name="adj" fmla="val 7504"/>
            </a:avLst>
          </a:prstGeom>
          <a:solidFill>
            <a:srgbClr val="5C2438"/>
          </a:solidFill>
          <a:ln/>
        </p:spPr>
      </p:sp>
      <p:sp>
        <p:nvSpPr>
          <p:cNvPr id="24" name="Shape 22"/>
          <p:cNvSpPr/>
          <p:nvPr/>
        </p:nvSpPr>
        <p:spPr>
          <a:xfrm>
            <a:off x="7422237" y="5083254"/>
            <a:ext cx="6458903" cy="121920"/>
          </a:xfrm>
          <a:prstGeom prst="roundRect">
            <a:avLst>
              <a:gd name="adj" fmla="val 26342"/>
            </a:avLst>
          </a:prstGeom>
          <a:solidFill>
            <a:srgbClr val="FFB393"/>
          </a:solidFill>
          <a:ln/>
        </p:spPr>
      </p:sp>
      <p:sp>
        <p:nvSpPr>
          <p:cNvPr id="25" name="Shape 23"/>
          <p:cNvSpPr/>
          <p:nvPr/>
        </p:nvSpPr>
        <p:spPr>
          <a:xfrm>
            <a:off x="10330577" y="4792623"/>
            <a:ext cx="642223" cy="642223"/>
          </a:xfrm>
          <a:prstGeom prst="roundRect">
            <a:avLst>
              <a:gd name="adj" fmla="val 142380"/>
            </a:avLst>
          </a:prstGeom>
          <a:solidFill>
            <a:srgbClr val="FFB393"/>
          </a:solidFill>
          <a:ln/>
        </p:spPr>
      </p:sp>
      <p:sp>
        <p:nvSpPr>
          <p:cNvPr id="26" name="Text 24"/>
          <p:cNvSpPr/>
          <p:nvPr/>
        </p:nvSpPr>
        <p:spPr>
          <a:xfrm>
            <a:off x="7666792" y="5648920"/>
            <a:ext cx="2883098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Community Features</a:t>
            </a:r>
            <a:endParaRPr lang="en-US" sz="2200" dirty="0"/>
          </a:p>
        </p:txBody>
      </p:sp>
      <p:sp>
        <p:nvSpPr>
          <p:cNvPr id="27" name="Text 25"/>
          <p:cNvSpPr/>
          <p:nvPr/>
        </p:nvSpPr>
        <p:spPr>
          <a:xfrm>
            <a:off x="7666792" y="6134100"/>
            <a:ext cx="5969794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Connect with other pet owners.</a:t>
            </a:r>
            <a:endParaRPr lang="en-US" sz="16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6625" y="484465"/>
            <a:ext cx="4698921" cy="5873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00"/>
              </a:lnSpc>
              <a:buNone/>
            </a:pPr>
            <a:r>
              <a:rPr lang="en-US" sz="36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Who Benefits?</a:t>
            </a:r>
            <a:endParaRPr lang="en-US" sz="36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6625" y="1534120"/>
            <a:ext cx="3171706" cy="176200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16625" y="3494246"/>
            <a:ext cx="2819281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New Pet Owners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16625" y="4022765"/>
            <a:ext cx="6483668" cy="281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Understanding new pet's needs.</a:t>
            </a:r>
            <a:endParaRPr lang="en-US" sz="1350" dirty="0"/>
          </a:p>
        </p:txBody>
      </p:sp>
      <p:sp>
        <p:nvSpPr>
          <p:cNvPr id="6" name="Shape 3"/>
          <p:cNvSpPr/>
          <p:nvPr/>
        </p:nvSpPr>
        <p:spPr>
          <a:xfrm>
            <a:off x="616625" y="4590811"/>
            <a:ext cx="6483668" cy="29528"/>
          </a:xfrm>
          <a:prstGeom prst="rect">
            <a:avLst/>
          </a:prstGeom>
          <a:solidFill>
            <a:srgbClr val="F4CAB8">
              <a:alpha val="50000"/>
            </a:srgbClr>
          </a:solidFill>
          <a:ln/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625" y="4818340"/>
            <a:ext cx="3171706" cy="176200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16625" y="6778466"/>
            <a:ext cx="2819281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Veterinary Clinics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616625" y="7306985"/>
            <a:ext cx="6483668" cy="281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Quick reference for breed-specific care.</a:t>
            </a:r>
            <a:endParaRPr lang="en-US" sz="135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7728" y="1534120"/>
            <a:ext cx="3171706" cy="1762006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7537728" y="3494246"/>
            <a:ext cx="2819281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Shelter Workers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7537728" y="4022765"/>
            <a:ext cx="6483668" cy="281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Fast breed ID for adoption profiles.</a:t>
            </a:r>
            <a:endParaRPr lang="en-US" sz="1350" dirty="0"/>
          </a:p>
        </p:txBody>
      </p:sp>
      <p:sp>
        <p:nvSpPr>
          <p:cNvPr id="13" name="Shape 8"/>
          <p:cNvSpPr/>
          <p:nvPr/>
        </p:nvSpPr>
        <p:spPr>
          <a:xfrm>
            <a:off x="7537728" y="4590811"/>
            <a:ext cx="6483668" cy="29528"/>
          </a:xfrm>
          <a:prstGeom prst="rect">
            <a:avLst/>
          </a:prstGeom>
          <a:solidFill>
            <a:srgbClr val="F4CAB8">
              <a:alpha val="50000"/>
            </a:srgbClr>
          </a:solidFill>
          <a:ln/>
        </p:spPr>
      </p:sp>
      <p:pic>
        <p:nvPicPr>
          <p:cNvPr id="14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7728" y="4818340"/>
            <a:ext cx="3171706" cy="1762006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7537728" y="6778466"/>
            <a:ext cx="2819281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Pet Sitters</a:t>
            </a:r>
            <a:endParaRPr lang="en-US" sz="2200" dirty="0"/>
          </a:p>
        </p:txBody>
      </p:sp>
      <p:sp>
        <p:nvSpPr>
          <p:cNvPr id="16" name="Text 10"/>
          <p:cNvSpPr/>
          <p:nvPr/>
        </p:nvSpPr>
        <p:spPr>
          <a:xfrm>
            <a:off x="7537728" y="7306985"/>
            <a:ext cx="6483668" cy="281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Understanding care for diverse breeds.</a:t>
            </a:r>
            <a:endParaRPr lang="en-US" sz="13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2025-12-18T05:42:28Z</dcterms:created>
  <dcterms:modified xsi:type="dcterms:W3CDTF">2025-12-18T05:42:28Z</dcterms:modified>
</cp:coreProperties>
</file>